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ravbhaisare123@outlook.com" initials="g" lastIdx="1" clrIdx="0">
    <p:extLst>
      <p:ext uri="{19B8F6BF-5375-455C-9EA6-DF929625EA0E}">
        <p15:presenceInfo xmlns:p15="http://schemas.microsoft.com/office/powerpoint/2012/main" userId="bd8b2e5e585c5c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3C3C65-E1DD-4296-8653-FD0AC88D4F3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FF2FA04-F6B7-4278-8722-5CA4BD6D27BB}">
      <dgm:prSet custT="1"/>
      <dgm:spPr/>
      <dgm:t>
        <a:bodyPr/>
        <a:lstStyle/>
        <a:p>
          <a:r>
            <a:rPr lang="en-US" sz="2000" dirty="0"/>
            <a:t>Automatic Bottle Labeling Machine</a:t>
          </a:r>
          <a:endParaRPr lang="en-IN" sz="2000" dirty="0"/>
        </a:p>
      </dgm:t>
    </dgm:pt>
    <dgm:pt modelId="{BAC1E38C-F09A-44C8-B3CA-B84CAF6A9A00}" type="parTrans" cxnId="{86D56830-AE9D-4488-A639-F718FBFD44B6}">
      <dgm:prSet/>
      <dgm:spPr/>
      <dgm:t>
        <a:bodyPr/>
        <a:lstStyle/>
        <a:p>
          <a:endParaRPr lang="en-IN"/>
        </a:p>
      </dgm:t>
    </dgm:pt>
    <dgm:pt modelId="{CEB4097A-6DDA-42FF-8320-01ACA482A9AE}" type="sibTrans" cxnId="{86D56830-AE9D-4488-A639-F718FBFD44B6}">
      <dgm:prSet/>
      <dgm:spPr/>
      <dgm:t>
        <a:bodyPr/>
        <a:lstStyle/>
        <a:p>
          <a:endParaRPr lang="en-IN"/>
        </a:p>
      </dgm:t>
    </dgm:pt>
    <dgm:pt modelId="{ED9E8DC8-6ACA-46AC-A0C0-8C082921BE30}" type="pres">
      <dgm:prSet presAssocID="{F73C3C65-E1DD-4296-8653-FD0AC88D4F3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F5487C1-1AC0-4FB1-88CC-1B01D92D4B64}" type="pres">
      <dgm:prSet presAssocID="{3FF2FA04-F6B7-4278-8722-5CA4BD6D27BB}" presName="horFlow" presStyleCnt="0"/>
      <dgm:spPr/>
    </dgm:pt>
    <dgm:pt modelId="{D8F9E12F-5F67-4D65-80E7-6ADA53DD2223}" type="pres">
      <dgm:prSet presAssocID="{3FF2FA04-F6B7-4278-8722-5CA4BD6D27BB}" presName="bigChev" presStyleLbl="node1" presStyleIdx="0" presStyleCnt="1" custScaleX="215352" custLinFactNeighborX="6278" custLinFactNeighborY="-68161"/>
      <dgm:spPr/>
    </dgm:pt>
  </dgm:ptLst>
  <dgm:cxnLst>
    <dgm:cxn modelId="{163DF512-DD25-4A41-A537-D3670512E409}" type="presOf" srcId="{3FF2FA04-F6B7-4278-8722-5CA4BD6D27BB}" destId="{D8F9E12F-5F67-4D65-80E7-6ADA53DD2223}" srcOrd="0" destOrd="0" presId="urn:microsoft.com/office/officeart/2005/8/layout/lProcess3"/>
    <dgm:cxn modelId="{86D56830-AE9D-4488-A639-F718FBFD44B6}" srcId="{F73C3C65-E1DD-4296-8653-FD0AC88D4F39}" destId="{3FF2FA04-F6B7-4278-8722-5CA4BD6D27BB}" srcOrd="0" destOrd="0" parTransId="{BAC1E38C-F09A-44C8-B3CA-B84CAF6A9A00}" sibTransId="{CEB4097A-6DDA-42FF-8320-01ACA482A9AE}"/>
    <dgm:cxn modelId="{31288FFB-C33E-4215-ABFD-6F95681E141E}" type="presOf" srcId="{F73C3C65-E1DD-4296-8653-FD0AC88D4F39}" destId="{ED9E8DC8-6ACA-46AC-A0C0-8C082921BE30}" srcOrd="0" destOrd="0" presId="urn:microsoft.com/office/officeart/2005/8/layout/lProcess3"/>
    <dgm:cxn modelId="{4DE724D9-3B0A-4AF2-97A3-30E1E354A64C}" type="presParOf" srcId="{ED9E8DC8-6ACA-46AC-A0C0-8C082921BE30}" destId="{3F5487C1-1AC0-4FB1-88CC-1B01D92D4B64}" srcOrd="0" destOrd="0" presId="urn:microsoft.com/office/officeart/2005/8/layout/lProcess3"/>
    <dgm:cxn modelId="{F2E8F963-3523-4B6A-B810-4D074F5DFB64}" type="presParOf" srcId="{3F5487C1-1AC0-4FB1-88CC-1B01D92D4B64}" destId="{D8F9E12F-5F67-4D65-80E7-6ADA53DD222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9E12F-5F67-4D65-80E7-6ADA53DD2223}">
      <dsp:nvSpPr>
        <dsp:cNvPr id="0" name=""/>
        <dsp:cNvSpPr/>
      </dsp:nvSpPr>
      <dsp:spPr>
        <a:xfrm>
          <a:off x="3" y="0"/>
          <a:ext cx="3074890" cy="5711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Automatic Bottle Labeling Machine</a:t>
          </a:r>
          <a:endParaRPr lang="en-IN" sz="2000" kern="1200" dirty="0"/>
        </a:p>
      </dsp:txBody>
      <dsp:txXfrm>
        <a:off x="285572" y="0"/>
        <a:ext cx="2503753" cy="571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114536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-18476" y="-18472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710" y="4183070"/>
            <a:ext cx="4408055" cy="901636"/>
          </a:xfrm>
        </p:spPr>
        <p:txBody>
          <a:bodyPr>
            <a:noAutofit/>
          </a:bodyPr>
          <a:lstStyle/>
          <a:p>
            <a:r>
              <a:rPr lang="en-US" sz="6000" b="1" i="1" u="dbl" dirty="0" err="1">
                <a:latin typeface="Arial Black" panose="020B0A04020102020204" pitchFamily="34" charset="0"/>
              </a:rPr>
              <a:t>Industrial</a:t>
            </a:r>
            <a:r>
              <a:rPr lang="en-US" sz="6000" i="1" u="dbl" dirty="0" err="1">
                <a:latin typeface="Arial Black" panose="020B0A04020102020204" pitchFamily="34" charset="0"/>
              </a:rPr>
              <a:t>visit</a:t>
            </a:r>
            <a:r>
              <a:rPr lang="en-US" sz="6000" i="1" u="dbl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691" y="464029"/>
            <a:ext cx="9144000" cy="164149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Shri  </a:t>
            </a:r>
            <a:r>
              <a:rPr lang="en-US" sz="4400" dirty="0" err="1">
                <a:latin typeface="Algerian" panose="04020705040A02060702" pitchFamily="82" charset="0"/>
              </a:rPr>
              <a:t>sant</a:t>
            </a:r>
            <a:r>
              <a:rPr lang="en-US" sz="4400" dirty="0">
                <a:latin typeface="Algerian" panose="04020705040A02060702" pitchFamily="82" charset="0"/>
              </a:rPr>
              <a:t>  Gajanan  </a:t>
            </a:r>
            <a:r>
              <a:rPr lang="en-US" sz="4400" dirty="0" err="1">
                <a:latin typeface="Algerian" panose="04020705040A02060702" pitchFamily="82" charset="0"/>
              </a:rPr>
              <a:t>maharaj</a:t>
            </a:r>
            <a:r>
              <a:rPr lang="en-US" sz="4400" dirty="0">
                <a:latin typeface="Algerian" panose="04020705040A02060702" pitchFamily="82" charset="0"/>
              </a:rPr>
              <a:t> </a:t>
            </a:r>
            <a:br>
              <a:rPr lang="en-US" sz="4400" dirty="0">
                <a:latin typeface="Algerian" panose="04020705040A02060702" pitchFamily="82" charset="0"/>
              </a:rPr>
            </a:br>
            <a:r>
              <a:rPr lang="en-US" sz="4400" dirty="0">
                <a:latin typeface="Algerian" panose="04020705040A02060702" pitchFamily="82" charset="0"/>
              </a:rPr>
              <a:t>college  of  </a:t>
            </a:r>
            <a:r>
              <a:rPr lang="en-US" sz="4400" dirty="0" err="1">
                <a:latin typeface="Algerian" panose="04020705040A02060702" pitchFamily="82" charset="0"/>
              </a:rPr>
              <a:t>enginnering</a:t>
            </a:r>
            <a:r>
              <a:rPr lang="en-US" sz="4400" dirty="0">
                <a:latin typeface="Algerian" panose="04020705040A02060702" pitchFamily="82" charset="0"/>
              </a:rPr>
              <a:t> ,     </a:t>
            </a:r>
            <a:br>
              <a:rPr lang="en-US" sz="4400" dirty="0">
                <a:latin typeface="Algerian" panose="04020705040A02060702" pitchFamily="82" charset="0"/>
              </a:rPr>
            </a:br>
            <a:r>
              <a:rPr lang="en-US" sz="4400" dirty="0" err="1">
                <a:latin typeface="Algerian" panose="04020705040A02060702" pitchFamily="82" charset="0"/>
              </a:rPr>
              <a:t>shegaon</a:t>
            </a:r>
            <a:r>
              <a:rPr lang="en-US" sz="4400" dirty="0">
                <a:latin typeface="Algerian" panose="04020705040A02060702" pitchFamily="82" charset="0"/>
              </a:rPr>
              <a:t> .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79D8E-D328-F8AC-D04C-1DA8EF7FF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39" y="401276"/>
            <a:ext cx="2457017" cy="24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852B6E-9E18-AA48-089C-5926E8107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4384" y="1887378"/>
            <a:ext cx="5138738" cy="308324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81C656-DDDC-D5A3-A020-463AAC09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Fr0m Bottle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55D84-6893-921D-EC21-89B5DAE67ED3}"/>
              </a:ext>
            </a:extLst>
          </p:cNvPr>
          <p:cNvSpPr txBox="1"/>
          <p:nvPr/>
        </p:nvSpPr>
        <p:spPr>
          <a:xfrm>
            <a:off x="838200" y="2611120"/>
            <a:ext cx="408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bottles are recycled into polyester fleece or </a:t>
            </a:r>
            <a:r>
              <a:rPr lang="en-US" sz="3200" dirty="0" err="1"/>
              <a:t>caepeting</a:t>
            </a:r>
            <a:r>
              <a:rPr lang="en-US" sz="3200" dirty="0"/>
              <a:t>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5946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36CD2D-892C-2028-AA86-B760FD1230E9}"/>
              </a:ext>
            </a:extLst>
          </p:cNvPr>
          <p:cNvSpPr txBox="1"/>
          <p:nvPr/>
        </p:nvSpPr>
        <p:spPr>
          <a:xfrm>
            <a:off x="487680" y="2857500"/>
            <a:ext cx="6294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Check the packing Date of Bottle Before Buying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After six Months Bottle start  to release chemicals</a:t>
            </a:r>
            <a:endParaRPr lang="en-IN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4D95F-4A3D-4480-BCE2-37B3C038F69D}"/>
              </a:ext>
            </a:extLst>
          </p:cNvPr>
          <p:cNvSpPr/>
          <p:nvPr/>
        </p:nvSpPr>
        <p:spPr>
          <a:xfrm>
            <a:off x="487680" y="551021"/>
            <a:ext cx="4089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i="1" u="sng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Conclusion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9FEBF-95DE-2ABD-D66D-34D11F42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321" y="2624330"/>
            <a:ext cx="4145280" cy="275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62CD8-D2B2-C5A2-AED1-B1B71212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70" y="910979"/>
            <a:ext cx="7588287" cy="37430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EEA663-CC76-B4A1-D642-836E7150DA4A}"/>
              </a:ext>
            </a:extLst>
          </p:cNvPr>
          <p:cNvSpPr/>
          <p:nvPr/>
        </p:nvSpPr>
        <p:spPr>
          <a:xfrm>
            <a:off x="3572136" y="5023691"/>
            <a:ext cx="37224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MR.Amit</a:t>
            </a:r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sir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B683A-6D73-C58B-D404-95A7B96AA92F}"/>
              </a:ext>
            </a:extLst>
          </p:cNvPr>
          <p:cNvSpPr txBox="1"/>
          <p:nvPr/>
        </p:nvSpPr>
        <p:spPr>
          <a:xfrm>
            <a:off x="4801496" y="5716188"/>
            <a:ext cx="338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(Our Guide)</a:t>
            </a:r>
            <a:endParaRPr lang="en-IN" sz="2400" b="1" i="1" dirty="0"/>
          </a:p>
        </p:txBody>
      </p:sp>
    </p:spTree>
    <p:extLst>
      <p:ext uri="{BB962C8B-B14F-4D97-AF65-F5344CB8AC3E}">
        <p14:creationId xmlns:p14="http://schemas.microsoft.com/office/powerpoint/2010/main" val="394279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AC0B0-EEA2-1DD3-5A15-115C32B11CAF}"/>
              </a:ext>
            </a:extLst>
          </p:cNvPr>
          <p:cNvSpPr txBox="1"/>
          <p:nvPr/>
        </p:nvSpPr>
        <p:spPr>
          <a:xfrm>
            <a:off x="1516380" y="525780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8781D-561F-1B58-8431-59B894AE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" y="281940"/>
            <a:ext cx="5952755" cy="39612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F235C-8CB1-DCD8-3354-059BB54C77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096000" y="4315460"/>
            <a:ext cx="524256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   </a:t>
            </a:r>
            <a:r>
              <a:rPr lang="en-US" sz="4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Gaurav   L.                          </a:t>
            </a:r>
            <a:r>
              <a:rPr lang="en-US" sz="40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Bhaisare</a:t>
            </a:r>
            <a:endParaRPr lang="en-IN" sz="40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9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1D2B1C-44A0-14BC-9E89-E0F6AF259EAD}"/>
              </a:ext>
            </a:extLst>
          </p:cNvPr>
          <p:cNvSpPr/>
          <p:nvPr/>
        </p:nvSpPr>
        <p:spPr>
          <a:xfrm>
            <a:off x="2674856" y="331711"/>
            <a:ext cx="662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ahnschrift SemiBold SemiConden" panose="020B0502040204020203" pitchFamily="34" charset="0"/>
              </a:rPr>
              <a:t>Bottle &amp; Water Industry</a:t>
            </a:r>
            <a:endParaRPr lang="en-IN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9B15C-AE3B-3858-4610-BF9F14409FBD}"/>
              </a:ext>
            </a:extLst>
          </p:cNvPr>
          <p:cNvSpPr/>
          <p:nvPr/>
        </p:nvSpPr>
        <p:spPr>
          <a:xfrm>
            <a:off x="3504259" y="1895066"/>
            <a:ext cx="5565299" cy="4770120"/>
          </a:xfrm>
          <a:prstGeom prst="rect">
            <a:avLst/>
          </a:prstGeom>
          <a:blipFill>
            <a:blip r:embed="rId3"/>
            <a:srcRect/>
            <a:stretch>
              <a:fillRect l="-7000" r="-7000"/>
            </a:stretch>
          </a:blip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BB853-4EF0-DE33-633F-5B0710115A89}"/>
              </a:ext>
            </a:extLst>
          </p:cNvPr>
          <p:cNvSpPr txBox="1"/>
          <p:nvPr/>
        </p:nvSpPr>
        <p:spPr>
          <a:xfrm>
            <a:off x="3643155" y="6080411"/>
            <a:ext cx="5797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669F3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Shri Krupa Logistic</a:t>
            </a:r>
            <a:endParaRPr lang="en-IN" sz="3200" b="1" dirty="0">
              <a:solidFill>
                <a:srgbClr val="E669F3"/>
              </a:solidFill>
              <a:highlight>
                <a:srgbClr val="FFFF00"/>
              </a:highlight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53E2B7-3B22-8743-A66F-34A36D0AEC37}"/>
              </a:ext>
            </a:extLst>
          </p:cNvPr>
          <p:cNvSpPr txBox="1"/>
          <p:nvPr/>
        </p:nvSpPr>
        <p:spPr>
          <a:xfrm>
            <a:off x="92597" y="2222339"/>
            <a:ext cx="2582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>
                <a:latin typeface="Algerian" panose="04020705040A02060702" pitchFamily="82" charset="0"/>
              </a:rPr>
              <a:t>VISITED TO :</a:t>
            </a:r>
            <a:endParaRPr lang="en-IN" sz="3200" i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42485-55CC-7C6F-BDD5-C7F875C73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410FC-4B17-80E9-E9CF-64C9D5F7552C}"/>
              </a:ext>
            </a:extLst>
          </p:cNvPr>
          <p:cNvSpPr txBox="1"/>
          <p:nvPr/>
        </p:nvSpPr>
        <p:spPr>
          <a:xfrm>
            <a:off x="497712" y="706056"/>
            <a:ext cx="10185721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highlight>
                  <a:srgbClr val="808080"/>
                </a:highlight>
                <a:latin typeface="Algerian" panose="04020705040A02060702" pitchFamily="82" charset="0"/>
              </a:rPr>
              <a:t>Area we visited in industry</a:t>
            </a:r>
          </a:p>
          <a:p>
            <a:endParaRPr lang="en-US" sz="3200" dirty="0">
              <a:highlight>
                <a:srgbClr val="808080"/>
              </a:highligh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highlight>
                  <a:srgbClr val="008080"/>
                </a:highlight>
              </a:rPr>
              <a:t> Testing Lab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highlight>
                  <a:srgbClr val="008080"/>
                </a:highlight>
              </a:rPr>
              <a:t> purification 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highlight>
                  <a:srgbClr val="008080"/>
                </a:highlight>
              </a:rPr>
              <a:t> Manufacturing 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highlight>
                  <a:srgbClr val="008080"/>
                </a:highlight>
              </a:rPr>
              <a:t>Water Filling Area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highlight>
                  <a:srgbClr val="008080"/>
                </a:highlight>
              </a:rPr>
              <a:t>Labeling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highlight>
                  <a:srgbClr val="008080"/>
                </a:highlight>
              </a:rPr>
              <a:t>Storage  And Transportation</a:t>
            </a:r>
          </a:p>
          <a:p>
            <a:endParaRPr lang="en-US" sz="2400" dirty="0">
              <a:highlight>
                <a:srgbClr val="808080"/>
              </a:highligh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highlight>
                <a:srgbClr val="808080"/>
              </a:highligh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highlight>
                <a:srgbClr val="808080"/>
              </a:highligh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965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8B33-B634-AB44-BEE8-911F2EBD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33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Bodoni MT" panose="02070603080606020203" pitchFamily="18" charset="0"/>
              </a:rPr>
              <a:t>                  Testing Lab </a:t>
            </a:r>
            <a:endParaRPr lang="en-IN" dirty="0">
              <a:latin typeface="Bodoni MT" panose="0207060308060602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C2E02-73F0-B095-9206-301566F9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19" y="1690688"/>
            <a:ext cx="4333811" cy="3169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83841F-3032-D89E-2D14-C31384E567D3}"/>
              </a:ext>
            </a:extLst>
          </p:cNvPr>
          <p:cNvSpPr txBox="1"/>
          <p:nvPr/>
        </p:nvSpPr>
        <p:spPr>
          <a:xfrm>
            <a:off x="409116" y="2083114"/>
            <a:ext cx="524256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Chemicals used for water testing </a:t>
            </a:r>
          </a:p>
          <a:p>
            <a:r>
              <a:rPr 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Chemicals that are used are for instance sodium chloride, potassium chloride, citric acid and chlorine dioxide</a:t>
            </a:r>
            <a:r>
              <a:rPr lang="en-US" sz="2000" b="1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b="1" i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3DF140-67E6-8FA4-34CA-CC4599AC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44" y="5108091"/>
            <a:ext cx="3619500" cy="1417954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19F6B27-53AE-121C-B7AC-954462B9C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36215"/>
              </p:ext>
            </p:extLst>
          </p:nvPr>
        </p:nvGraphicFramePr>
        <p:xfrm>
          <a:off x="314960" y="4198714"/>
          <a:ext cx="658368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936">
                  <a:extLst>
                    <a:ext uri="{9D8B030D-6E8A-4147-A177-3AD203B41FA5}">
                      <a16:colId xmlns:a16="http://schemas.microsoft.com/office/drawing/2014/main" val="2011658322"/>
                    </a:ext>
                  </a:extLst>
                </a:gridCol>
                <a:gridCol w="3151744">
                  <a:extLst>
                    <a:ext uri="{9D8B030D-6E8A-4147-A177-3AD203B41FA5}">
                      <a16:colId xmlns:a16="http://schemas.microsoft.com/office/drawing/2014/main" val="41405438"/>
                    </a:ext>
                  </a:extLst>
                </a:gridCol>
              </a:tblGrid>
              <a:tr h="328628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TDS in Water (measured in PPM)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Suitability for Drinking Water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180646"/>
                  </a:ext>
                </a:extLst>
              </a:tr>
              <a:tr h="328628"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 50-150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Excellent for drinking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648489"/>
                  </a:ext>
                </a:extLst>
              </a:tr>
              <a:tr h="32862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150-250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Good</a:t>
                      </a:r>
                    </a:p>
                  </a:txBody>
                  <a:tcPr marL="76200" marR="76200" marT="60960" marB="60960" anchor="ctr"/>
                </a:tc>
                <a:extLst>
                  <a:ext uri="{0D108BD9-81ED-4DB2-BD59-A6C34878D82A}">
                    <a16:rowId xmlns:a16="http://schemas.microsoft.com/office/drawing/2014/main" val="118191271"/>
                  </a:ext>
                </a:extLst>
              </a:tr>
              <a:tr h="32862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250-300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57341"/>
                  </a:ext>
                </a:extLst>
              </a:tr>
              <a:tr h="32862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300-500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Poor, not good for drinking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08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36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695E-728F-9B43-40DB-3DAA22D6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375285"/>
            <a:ext cx="8752840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       Purification Area 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C1CC1-CBC9-97C6-124F-82FD1972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91" y="2113538"/>
            <a:ext cx="3942080" cy="3948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9F80D7-CFEF-1806-652B-B08DF7BB4C6E}"/>
              </a:ext>
            </a:extLst>
          </p:cNvPr>
          <p:cNvSpPr txBox="1"/>
          <p:nvPr/>
        </p:nvSpPr>
        <p:spPr>
          <a:xfrm>
            <a:off x="762000" y="2722880"/>
            <a:ext cx="58216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processes used to produce purified water: </a:t>
            </a:r>
            <a:r>
              <a:rPr lang="en-US" sz="2400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deionization, distillation and reverse osmosis</a:t>
            </a:r>
            <a:r>
              <a:rPr lang="en-US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But  most of the Industry used Reverse osmosis Process.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This process including reduced cost and increased performance.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045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9F1F-BA20-E9CE-50B1-3C9C58A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               </a:t>
            </a:r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  <a:t> Manufacturing Area</a:t>
            </a:r>
            <a:br>
              <a:rPr lang="en-I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askerville Old Face" panose="02020602080505020303" pitchFamily="18" charset="0"/>
                <a:cs typeface="Arial" panose="020B0604020202020204" pitchFamily="34" charset="0"/>
              </a:rPr>
            </a:b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BA2C7-5389-9976-1BE7-4B42CBF0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767" y="3982605"/>
            <a:ext cx="5004753" cy="2510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AA8F5-6A48-8A6C-404D-B3C4CAAC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928" y="1518292"/>
            <a:ext cx="2424430" cy="188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5ACF48-25C2-DEDC-D90C-686409CD103D}"/>
              </a:ext>
            </a:extLst>
          </p:cNvPr>
          <p:cNvSpPr txBox="1"/>
          <p:nvPr/>
        </p:nvSpPr>
        <p:spPr>
          <a:xfrm>
            <a:off x="838200" y="1494192"/>
            <a:ext cx="5151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A preform is </a:t>
            </a:r>
            <a:r>
              <a:rPr lang="en-US" sz="2400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an intermediate product that is subsequently blown into a polyethylene terephthalate (PET) container</a:t>
            </a:r>
            <a:r>
              <a:rPr 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.</a:t>
            </a:r>
            <a:endParaRPr lang="en-IN" sz="2400"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B8138-7B38-DEBA-9BA3-766DFAF99651}"/>
              </a:ext>
            </a:extLst>
          </p:cNvPr>
          <p:cNvSpPr txBox="1"/>
          <p:nvPr/>
        </p:nvSpPr>
        <p:spPr>
          <a:xfrm>
            <a:off x="838200" y="3230880"/>
            <a:ext cx="334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Products made from 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recycled plastic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.</a:t>
            </a:r>
            <a:endParaRPr lang="en-IN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8F5A-700B-6863-422A-AC05952C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100" y="203201"/>
            <a:ext cx="8051800" cy="1365568"/>
          </a:xfrm>
        </p:spPr>
        <p:txBody>
          <a:bodyPr/>
          <a:lstStyle/>
          <a:p>
            <a:r>
              <a:rPr lang="en-US" dirty="0"/>
              <a:t>    Water Filling Area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50DDE3-1C65-9E01-B664-9685C55B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184" y="1905897"/>
            <a:ext cx="4318063" cy="321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4CC516-B222-4E8E-7C85-DF92733BD215}"/>
              </a:ext>
            </a:extLst>
          </p:cNvPr>
          <p:cNvSpPr txBox="1"/>
          <p:nvPr/>
        </p:nvSpPr>
        <p:spPr>
          <a:xfrm>
            <a:off x="609600" y="2599765"/>
            <a:ext cx="5316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is the picture of </a:t>
            </a:r>
            <a:r>
              <a:rPr lang="en-IN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Automatic Water Filling Machine</a:t>
            </a:r>
          </a:p>
          <a:p>
            <a:endParaRPr lang="en-IN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1C5E79-6346-F290-A983-5A2314E89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231966"/>
            <a:ext cx="3310666" cy="22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8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9D12-F911-7875-933E-E107AC1A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94" y="347195"/>
            <a:ext cx="10513065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        </a:t>
            </a:r>
            <a:r>
              <a:rPr lang="en-US" dirty="0"/>
              <a:t>          </a:t>
            </a:r>
            <a:r>
              <a:rPr lang="en-US" sz="5400" dirty="0"/>
              <a:t> Labeling &amp; </a:t>
            </a:r>
            <a:r>
              <a:rPr lang="en-US" dirty="0"/>
              <a:t>W</a:t>
            </a:r>
            <a:r>
              <a:rPr lang="en-US" sz="5400" dirty="0"/>
              <a:t>arping</a:t>
            </a:r>
            <a:br>
              <a:rPr lang="en-US" sz="5400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9160D-EE4B-717F-C0CC-2F6AC91D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248" y="1362635"/>
            <a:ext cx="2841588" cy="2841588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78379F-4847-A2CF-6584-4F55053D33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6085165"/>
              </p:ext>
            </p:extLst>
          </p:nvPr>
        </p:nvGraphicFramePr>
        <p:xfrm>
          <a:off x="3209365" y="2214283"/>
          <a:ext cx="3074894" cy="1084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635BDF4-BD83-4DFC-D14C-632DF52695DB}"/>
              </a:ext>
            </a:extLst>
          </p:cNvPr>
          <p:cNvSpPr txBox="1"/>
          <p:nvPr/>
        </p:nvSpPr>
        <p:spPr>
          <a:xfrm>
            <a:off x="8391077" y="4563070"/>
            <a:ext cx="2841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After filling the water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Bottle came for Labeling </a:t>
            </a:r>
            <a:endParaRPr lang="en-IN" sz="2000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BF160C-E358-3582-9A47-68ECC0C0B13E}"/>
              </a:ext>
            </a:extLst>
          </p:cNvPr>
          <p:cNvSpPr txBox="1"/>
          <p:nvPr/>
        </p:nvSpPr>
        <p:spPr>
          <a:xfrm>
            <a:off x="4953000" y="49457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Labeling Bottles are directly came for Warping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1E999-C5F1-7E1A-B367-BFA533A98E1C}"/>
              </a:ext>
            </a:extLst>
          </p:cNvPr>
          <p:cNvSpPr txBox="1"/>
          <p:nvPr/>
        </p:nvSpPr>
        <p:spPr>
          <a:xfrm>
            <a:off x="4868318" y="4242846"/>
            <a:ext cx="2595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" panose="02070603080606020203" pitchFamily="18" charset="0"/>
              </a:rPr>
              <a:t>Warping Machine</a:t>
            </a:r>
            <a:endParaRPr lang="en-IN" sz="2400" dirty="0">
              <a:latin typeface="Bodoni MT" panose="02070603080606020203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6B1BD2-AE47-F18B-63FD-0F648680B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84" y="3931257"/>
            <a:ext cx="4702028" cy="25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9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627B-86C4-518F-24AA-29DD5A25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Storage  And Transportation</a:t>
            </a:r>
            <a:br>
              <a:rPr lang="en-US" sz="5400" dirty="0">
                <a:latin typeface="Algerian" panose="04020705040A02060702" pitchFamily="82" charset="0"/>
              </a:rPr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B1508-052A-1A55-EF77-A0AED6E5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242" y="1657422"/>
            <a:ext cx="4775200" cy="2760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BA018-2651-6F8F-2D41-5C933F18A4E3}"/>
              </a:ext>
            </a:extLst>
          </p:cNvPr>
          <p:cNvSpPr txBox="1"/>
          <p:nvPr/>
        </p:nvSpPr>
        <p:spPr>
          <a:xfrm>
            <a:off x="716280" y="2160726"/>
            <a:ext cx="4475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Transportation of Bottles are widely done in summer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19703089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16c05727-aa75-4e4a-9b5f-8a80a1165891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493</TotalTime>
  <Words>264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Algerian</vt:lpstr>
      <vt:lpstr>arial</vt:lpstr>
      <vt:lpstr>arial</vt:lpstr>
      <vt:lpstr>Arial Black</vt:lpstr>
      <vt:lpstr>Bahnschrift SemiBold SemiConden</vt:lpstr>
      <vt:lpstr>Baskerville Old Face</vt:lpstr>
      <vt:lpstr>Bodoni MT</vt:lpstr>
      <vt:lpstr>Calibri</vt:lpstr>
      <vt:lpstr>Corbel</vt:lpstr>
      <vt:lpstr>Wingdings</vt:lpstr>
      <vt:lpstr>Depth</vt:lpstr>
      <vt:lpstr>Shri  sant  Gajanan  maharaj  college  of  enginnering ,      shegaon .                            </vt:lpstr>
      <vt:lpstr>PowerPoint Presentation</vt:lpstr>
      <vt:lpstr>PowerPoint Presentation</vt:lpstr>
      <vt:lpstr>                  Testing Lab </vt:lpstr>
      <vt:lpstr>       Purification Area </vt:lpstr>
      <vt:lpstr>                Manufacturing Area </vt:lpstr>
      <vt:lpstr>    Water Filling Area</vt:lpstr>
      <vt:lpstr>                   Labeling &amp; Warping </vt:lpstr>
      <vt:lpstr>Storage  And Transportation </vt:lpstr>
      <vt:lpstr>Waste Fr0m Bottle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Shri  sant  Gajanan  maharaj  college  of  enginnering ,      shegaon .                            </dc:title>
  <dc:creator>gauravbhaisare123@outlook.com</dc:creator>
  <cp:lastModifiedBy>Hp</cp:lastModifiedBy>
  <cp:revision>19</cp:revision>
  <dcterms:created xsi:type="dcterms:W3CDTF">2022-07-15T19:40:48Z</dcterms:created>
  <dcterms:modified xsi:type="dcterms:W3CDTF">2022-07-29T08:34:43Z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